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Лист1!$C$2:$C$19</c:f>
              <c:strCache>
                <c:ptCount val="18"/>
                <c:pt idx="0">
                  <c:v>Абайская область</c:v>
                </c:pt>
                <c:pt idx="1">
                  <c:v>Туркестанская область</c:v>
                </c:pt>
                <c:pt idx="2">
                  <c:v>г.Шымкент</c:v>
                </c:pt>
                <c:pt idx="3">
                  <c:v>Атырауская область</c:v>
                </c:pt>
                <c:pt idx="4">
                  <c:v>Кызылординская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Жамбылская область</c:v>
                </c:pt>
                <c:pt idx="8">
                  <c:v>Акмолинская область</c:v>
                </c:pt>
                <c:pt idx="9">
                  <c:v>Карагандинская область</c:v>
                </c:pt>
                <c:pt idx="10">
                  <c:v>Актюбинская область</c:v>
                </c:pt>
                <c:pt idx="11">
                  <c:v>Павлодарская область</c:v>
                </c:pt>
                <c:pt idx="12">
                  <c:v>Алматинская область</c:v>
                </c:pt>
                <c:pt idx="13">
                  <c:v>Костанайская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</c:v>
                </c:pt>
                <c:pt idx="1">
                  <c:v>22</c:v>
                </c:pt>
                <c:pt idx="2">
                  <c:v>27</c:v>
                </c:pt>
                <c:pt idx="3">
                  <c:v>32</c:v>
                </c:pt>
                <c:pt idx="4">
                  <c:v>32</c:v>
                </c:pt>
                <c:pt idx="5">
                  <c:v>35</c:v>
                </c:pt>
                <c:pt idx="6">
                  <c:v>37</c:v>
                </c:pt>
                <c:pt idx="7">
                  <c:v>42</c:v>
                </c:pt>
                <c:pt idx="8">
                  <c:v>44</c:v>
                </c:pt>
                <c:pt idx="9">
                  <c:v>48</c:v>
                </c:pt>
                <c:pt idx="10">
                  <c:v>52</c:v>
                </c:pt>
                <c:pt idx="11">
                  <c:v>56</c:v>
                </c:pt>
                <c:pt idx="12">
                  <c:v>58</c:v>
                </c:pt>
                <c:pt idx="13">
                  <c:v>69</c:v>
                </c:pt>
                <c:pt idx="14">
                  <c:v>71</c:v>
                </c:pt>
                <c:pt idx="15">
                  <c:v>108</c:v>
                </c:pt>
                <c:pt idx="16">
                  <c:v>118</c:v>
                </c:pt>
                <c:pt idx="17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0CD-9EBB-E859C9798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805792"/>
        <c:axId val="1"/>
      </c:barChart>
      <c:catAx>
        <c:axId val="1278805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805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2020г.'!$A$33:$A$37</c:f>
              <c:strCache>
                <c:ptCount val="5"/>
                <c:pt idx="0">
                  <c:v>г.Шымкент</c:v>
                </c:pt>
                <c:pt idx="1">
                  <c:v>Алматинская область</c:v>
                </c:pt>
                <c:pt idx="2">
                  <c:v>Актюбинская область</c:v>
                </c:pt>
                <c:pt idx="3">
                  <c:v>г.Алматы</c:v>
                </c:pt>
                <c:pt idx="4">
                  <c:v>Акмолинская область</c:v>
                </c:pt>
              </c:strCache>
            </c:strRef>
          </c:cat>
          <c:val>
            <c:numRef>
              <c:f>'Одобренные РФ 2020г.'!$B$33:$B$37</c:f>
              <c:numCache>
                <c:formatCode>_-* #\ ##0_р_._-;\-* #\ ##0_р_._-;_-* "-"??_р_._-;_-@_-</c:formatCode>
                <c:ptCount val="5"/>
                <c:pt idx="0">
                  <c:v>21.925540999999999</c:v>
                </c:pt>
                <c:pt idx="1">
                  <c:v>31.745256999999999</c:v>
                </c:pt>
                <c:pt idx="2">
                  <c:v>36.200000000000003</c:v>
                </c:pt>
                <c:pt idx="3">
                  <c:v>45.012067000000002</c:v>
                </c:pt>
                <c:pt idx="4">
                  <c:v>110.258369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0D2-A3FD-1AA1FDE1C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4318256"/>
        <c:axId val="1"/>
      </c:barChart>
      <c:catAx>
        <c:axId val="133431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3431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First Heartland Jysan Bank</c:v>
                </c:pt>
                <c:pt idx="1">
                  <c:v>АО "ForteBank"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4-41C5-8040-5CAB1B42B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4334496"/>
        <c:axId val="1"/>
      </c:barChart>
      <c:catAx>
        <c:axId val="133433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433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21528784861418"/>
          <c:y val="0.16477080687494708"/>
          <c:w val="0.66234749796551184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АО "ForteBank"</c:v>
                </c:pt>
                <c:pt idx="1">
                  <c:v>First Heartland Jysan Bank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35.258369000000002</c:v>
                </c:pt>
                <c:pt idx="1">
                  <c:v>36.200000000000003</c:v>
                </c:pt>
                <c:pt idx="2">
                  <c:v>173.68286499999999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3-4BF5-96D7-0569E3579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4330784"/>
        <c:axId val="1"/>
      </c:barChart>
      <c:catAx>
        <c:axId val="133433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3433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184391630106935"/>
          <c:y val="0.19134248172523843"/>
          <c:w val="0.49879266188915633"/>
          <c:h val="0.701812456481298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8A-40E6-AE00-7F1A862826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8A-40E6-AE00-7F1A862826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8A-40E6-AE00-7F1A862826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8A-40E6-AE00-7F1A862826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98A-40E6-AE00-7F1A862826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98A-40E6-AE00-7F1A862826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98A-40E6-AE00-7F1A862826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98A-40E6-AE00-7F1A862826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98A-40E6-AE00-7F1A862826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98A-40E6-AE00-7F1A8628266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98A-40E6-AE00-7F1A8628266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98A-40E6-AE00-7F1A8628266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98A-40E6-AE00-7F1A8628266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98A-40E6-AE00-7F1A8628266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98A-40E6-AE00-7F1A8628266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98A-40E6-AE00-7F1A8628266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98A-40E6-AE00-7F1A86282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3.0078727296527177E-2</c:v>
                </c:pt>
                <c:pt idx="1">
                  <c:v>3.5353544057489306E-3</c:v>
                </c:pt>
                <c:pt idx="2">
                  <c:v>6.6414271392305352E-2</c:v>
                </c:pt>
                <c:pt idx="3">
                  <c:v>5.2350440238974547E-3</c:v>
                </c:pt>
                <c:pt idx="4">
                  <c:v>2.5019431179146277E-3</c:v>
                </c:pt>
                <c:pt idx="5">
                  <c:v>0.12498221700744927</c:v>
                </c:pt>
                <c:pt idx="6">
                  <c:v>0.54496002699053991</c:v>
                </c:pt>
                <c:pt idx="7">
                  <c:v>2.1626579839464154E-2</c:v>
                </c:pt>
                <c:pt idx="8">
                  <c:v>6.8174580297775234E-2</c:v>
                </c:pt>
                <c:pt idx="9">
                  <c:v>3.3658386936377413E-3</c:v>
                </c:pt>
                <c:pt idx="10">
                  <c:v>6.5472407015063294E-2</c:v>
                </c:pt>
                <c:pt idx="11">
                  <c:v>2.1923319515084819E-2</c:v>
                </c:pt>
                <c:pt idx="12">
                  <c:v>7.1521832187749941E-3</c:v>
                </c:pt>
                <c:pt idx="13">
                  <c:v>5.9993648229881812E-3</c:v>
                </c:pt>
                <c:pt idx="14">
                  <c:v>5.3491374710623448E-3</c:v>
                </c:pt>
                <c:pt idx="15">
                  <c:v>3.7985880739557789E-3</c:v>
                </c:pt>
                <c:pt idx="16">
                  <c:v>1.9430416817810839E-2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98A-40E6-AE00-7F1A86282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180462915508342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Лист2!$K$2:$K$19</c:f>
              <c:strCache>
                <c:ptCount val="18"/>
                <c:pt idx="0">
                  <c:v>Абайская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ЗКО</c:v>
                </c:pt>
                <c:pt idx="6">
                  <c:v>Карагандинская область</c:v>
                </c:pt>
                <c:pt idx="7">
                  <c:v>Жамбылская область</c:v>
                </c:pt>
                <c:pt idx="8">
                  <c:v>Мангистауская область</c:v>
                </c:pt>
                <c:pt idx="9">
                  <c:v>Туркестанская область</c:v>
                </c:pt>
                <c:pt idx="10">
                  <c:v>Костанайская область</c:v>
                </c:pt>
                <c:pt idx="11">
                  <c:v>Алматинская область</c:v>
                </c:pt>
                <c:pt idx="12">
                  <c:v>Акмолинская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Лист2!$L$2:$L$19</c:f>
              <c:numCache>
                <c:formatCode>_-* #\ ##0.0_р_._-;\-* #\ ##0.0_р_._-;_-* "-"??_р_._-;_-@_-</c:formatCode>
                <c:ptCount val="18"/>
                <c:pt idx="0">
                  <c:v>0.46400000000000002</c:v>
                </c:pt>
                <c:pt idx="1">
                  <c:v>0.50934552632999996</c:v>
                </c:pt>
                <c:pt idx="2">
                  <c:v>0.72260053895999998</c:v>
                </c:pt>
                <c:pt idx="3">
                  <c:v>0.9781997856800001</c:v>
                </c:pt>
                <c:pt idx="4">
                  <c:v>1.00509419645</c:v>
                </c:pt>
                <c:pt idx="5">
                  <c:v>1.0860131580000001</c:v>
                </c:pt>
                <c:pt idx="6">
                  <c:v>1.21460799349</c:v>
                </c:pt>
                <c:pt idx="7">
                  <c:v>1.2600241839999999</c:v>
                </c:pt>
                <c:pt idx="8">
                  <c:v>1.28195963832</c:v>
                </c:pt>
                <c:pt idx="9">
                  <c:v>1.2924586600000001</c:v>
                </c:pt>
                <c:pt idx="10">
                  <c:v>1.4719955600000001</c:v>
                </c:pt>
                <c:pt idx="11">
                  <c:v>1.60422307533</c:v>
                </c:pt>
                <c:pt idx="12">
                  <c:v>1.8067401999999999</c:v>
                </c:pt>
                <c:pt idx="13">
                  <c:v>1.8739470380000001</c:v>
                </c:pt>
                <c:pt idx="14">
                  <c:v>2.0780070049999999</c:v>
                </c:pt>
                <c:pt idx="15">
                  <c:v>3.2718006229999999</c:v>
                </c:pt>
                <c:pt idx="16">
                  <c:v>3.8450426665100004</c:v>
                </c:pt>
                <c:pt idx="17">
                  <c:v>7.3640287084100002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D-4B67-BB13-6E004A32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782592"/>
        <c:axId val="1"/>
      </c:barChart>
      <c:catAx>
        <c:axId val="1278782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27878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451697259065782"/>
          <c:y val="0.10695463067116609"/>
          <c:w val="0.46302506821526157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68</c:v>
                </c:pt>
                <c:pt idx="15">
                  <c:v>81</c:v>
                </c:pt>
                <c:pt idx="16">
                  <c:v>83</c:v>
                </c:pt>
                <c:pt idx="17">
                  <c:v>101</c:v>
                </c:pt>
                <c:pt idx="18">
                  <c:v>137</c:v>
                </c:pt>
                <c:pt idx="19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6-4918-ACBC-9E3D65C90243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68</c:v>
                </c:pt>
                <c:pt idx="15">
                  <c:v>81</c:v>
                </c:pt>
                <c:pt idx="16">
                  <c:v>83</c:v>
                </c:pt>
                <c:pt idx="17">
                  <c:v>101</c:v>
                </c:pt>
                <c:pt idx="18">
                  <c:v>137</c:v>
                </c:pt>
                <c:pt idx="19">
                  <c:v>171</c:v>
                </c:pt>
                <c:pt idx="20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6-4918-ACBC-9E3D65C90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799296"/>
        <c:axId val="1"/>
      </c:barChart>
      <c:catAx>
        <c:axId val="1278799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79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475907364814968"/>
          <c:y val="0.12468956564811177"/>
          <c:w val="0.43478538069875289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1F-4FEF-896D-E521182BD62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8.72E-2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0.74864825999999995</c:v>
                </c:pt>
                <c:pt idx="12">
                  <c:v>1.5263572160000001</c:v>
                </c:pt>
                <c:pt idx="13">
                  <c:v>2.1104561883299997</c:v>
                </c:pt>
                <c:pt idx="14">
                  <c:v>2.4356699184099999</c:v>
                </c:pt>
                <c:pt idx="15">
                  <c:v>3.0781859090000001</c:v>
                </c:pt>
                <c:pt idx="16" formatCode="#,##0">
                  <c:v>3.29516491</c:v>
                </c:pt>
                <c:pt idx="17">
                  <c:v>3.5316036395500001</c:v>
                </c:pt>
                <c:pt idx="18">
                  <c:v>3.7214865008599993</c:v>
                </c:pt>
                <c:pt idx="19">
                  <c:v>5.0166700540000004</c:v>
                </c:pt>
                <c:pt idx="20">
                  <c:v>6.4047044350000002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F-4FEF-896D-E521182BD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796512"/>
        <c:axId val="1"/>
      </c:barChart>
      <c:catAx>
        <c:axId val="1278796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27879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0.11260685142332784"/>
          <c:y val="2.75268779914482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127770123444385"/>
          <c:y val="0.12775579480709656"/>
          <c:w val="0.45173825813975116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Костанайская область</c:v>
                </c:pt>
                <c:pt idx="1">
                  <c:v>Актюбинская область</c:v>
                </c:pt>
                <c:pt idx="2">
                  <c:v>ВКО</c:v>
                </c:pt>
                <c:pt idx="3">
                  <c:v>ЗКО</c:v>
                </c:pt>
                <c:pt idx="4">
                  <c:v>Карагандинская область</c:v>
                </c:pt>
                <c:pt idx="5">
                  <c:v>Павлодарская область</c:v>
                </c:pt>
                <c:pt idx="6">
                  <c:v>Акмолинская область</c:v>
                </c:pt>
                <c:pt idx="7">
                  <c:v>Жамбылская область</c:v>
                </c:pt>
                <c:pt idx="8">
                  <c:v>Абайская область</c:v>
                </c:pt>
                <c:pt idx="9">
                  <c:v>Алматинская область</c:v>
                </c:pt>
                <c:pt idx="10">
                  <c:v>Кызылординская область</c:v>
                </c:pt>
                <c:pt idx="11">
                  <c:v>Мангистауская область</c:v>
                </c:pt>
                <c:pt idx="12">
                  <c:v>г.Шымкент</c:v>
                </c:pt>
                <c:pt idx="13">
                  <c:v>СКО</c:v>
                </c:pt>
                <c:pt idx="14">
                  <c:v>г.Алматы</c:v>
                </c:pt>
                <c:pt idx="15">
                  <c:v>г.Астана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8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F-49AA-8B8C-39E418A0E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784448"/>
        <c:axId val="1"/>
      </c:barChart>
      <c:catAx>
        <c:axId val="1278784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78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8A-4490-A76A-958BEE31372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Лист4!$A$25:$A$40</c:f>
              <c:strCache>
                <c:ptCount val="16"/>
                <c:pt idx="0">
                  <c:v>ВКО</c:v>
                </c:pt>
                <c:pt idx="1">
                  <c:v>Актюбинская область</c:v>
                </c:pt>
                <c:pt idx="2">
                  <c:v>Карагандинская область</c:v>
                </c:pt>
                <c:pt idx="3">
                  <c:v>ЗКО</c:v>
                </c:pt>
                <c:pt idx="4">
                  <c:v>Костанайская область</c:v>
                </c:pt>
                <c:pt idx="5">
                  <c:v>Алматинская область</c:v>
                </c:pt>
                <c:pt idx="6">
                  <c:v>г.Шымкент</c:v>
                </c:pt>
                <c:pt idx="7">
                  <c:v>Кызылординская область</c:v>
                </c:pt>
                <c:pt idx="8">
                  <c:v>СКО</c:v>
                </c:pt>
                <c:pt idx="9">
                  <c:v>Павлодарская область</c:v>
                </c:pt>
                <c:pt idx="10">
                  <c:v>Мангистауская область</c:v>
                </c:pt>
                <c:pt idx="11">
                  <c:v>Абайская область</c:v>
                </c:pt>
                <c:pt idx="12">
                  <c:v>Жамбылская область</c:v>
                </c:pt>
                <c:pt idx="13">
                  <c:v>Акмолинская область</c:v>
                </c:pt>
                <c:pt idx="14">
                  <c:v>г.Астана</c:v>
                </c:pt>
                <c:pt idx="15">
                  <c:v>г.Алматы</c:v>
                </c:pt>
              </c:strCache>
            </c:strRef>
          </c:cat>
          <c:val>
            <c:numRef>
              <c:f>Лист4!$B$25:$B$40</c:f>
              <c:numCache>
                <c:formatCode>_-* #\ ##0_р_._-;\-* #\ ##0_р_._-;_-* "-"??_р_._-;_-@_-</c:formatCode>
                <c:ptCount val="16"/>
                <c:pt idx="0">
                  <c:v>31.871300000000002</c:v>
                </c:pt>
                <c:pt idx="1">
                  <c:v>31.929402</c:v>
                </c:pt>
                <c:pt idx="2">
                  <c:v>38.506</c:v>
                </c:pt>
                <c:pt idx="3">
                  <c:v>55.6</c:v>
                </c:pt>
                <c:pt idx="4">
                  <c:v>67.5</c:v>
                </c:pt>
                <c:pt idx="5">
                  <c:v>74.992999999999995</c:v>
                </c:pt>
                <c:pt idx="6">
                  <c:v>80.550624999999997</c:v>
                </c:pt>
                <c:pt idx="7">
                  <c:v>103.6204</c:v>
                </c:pt>
                <c:pt idx="8">
                  <c:v>166.29589999999999</c:v>
                </c:pt>
                <c:pt idx="9">
                  <c:v>260.11</c:v>
                </c:pt>
                <c:pt idx="10">
                  <c:v>298.04295000000002</c:v>
                </c:pt>
                <c:pt idx="11">
                  <c:v>382.5</c:v>
                </c:pt>
                <c:pt idx="12">
                  <c:v>401.19787600000001</c:v>
                </c:pt>
                <c:pt idx="13">
                  <c:v>406</c:v>
                </c:pt>
                <c:pt idx="14">
                  <c:v>432.31060200000002</c:v>
                </c:pt>
                <c:pt idx="15">
                  <c:v>560.95786499999997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A-4490-A76A-958BEE313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788160"/>
        <c:axId val="1"/>
      </c:barChart>
      <c:catAx>
        <c:axId val="1278788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878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Лист5.!$B$3:$B$9</c:f>
              <c:strCache>
                <c:ptCount val="7"/>
                <c:pt idx="0">
                  <c:v>МФО "РИЦ "Кызылорда"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«Bereke Bank» (ранее ДБ АО «Сбербанк»)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Лист5.!$C$3:$C$9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2-4D36-96BC-9FC2051DB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8809968"/>
        <c:axId val="1"/>
      </c:barChart>
      <c:catAx>
        <c:axId val="12788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80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МФО "РИЦ "Кызылорда"</c:v>
                </c:pt>
                <c:pt idx="1">
                  <c:v>АО «Bereke Bank» (ранее ДБ АО «Сбербанк»)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"Bank RBK"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Лист5.!$M$3:$M$9</c:f>
              <c:numCache>
                <c:formatCode>_-* #\ ##0_р_._-;\-* #\ ##0_р_._-;_-* "-"??_р_._-;_-@_-</c:formatCode>
                <c:ptCount val="7"/>
                <c:pt idx="0">
                  <c:v>10.2204</c:v>
                </c:pt>
                <c:pt idx="1">
                  <c:v>252.085522</c:v>
                </c:pt>
                <c:pt idx="2">
                  <c:v>281.7713</c:v>
                </c:pt>
                <c:pt idx="3">
                  <c:v>326.408522</c:v>
                </c:pt>
                <c:pt idx="4">
                  <c:v>334</c:v>
                </c:pt>
                <c:pt idx="5">
                  <c:v>507.51378</c:v>
                </c:pt>
                <c:pt idx="6">
                  <c:v>1679.986396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4-4AE1-A7E2-F25A42BC3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8809040"/>
        <c:axId val="1"/>
      </c:barChart>
      <c:catAx>
        <c:axId val="127880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8809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309137717998012"/>
          <c:y val="0.12453722567179844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2020г.'!$A$3:$A$7</c:f>
              <c:strCache>
                <c:ptCount val="5"/>
                <c:pt idx="0">
                  <c:v>Актюбинская область</c:v>
                </c:pt>
                <c:pt idx="1">
                  <c:v>Алматинская область</c:v>
                </c:pt>
                <c:pt idx="2">
                  <c:v>г.Шымкент</c:v>
                </c:pt>
                <c:pt idx="3">
                  <c:v>Акмолинская область</c:v>
                </c:pt>
                <c:pt idx="4">
                  <c:v>г.Алматы</c:v>
                </c:pt>
              </c:strCache>
            </c:strRef>
          </c:cat>
          <c:val>
            <c:numRef>
              <c:f>'Одобренные РФ 2020г.'!$B$3:$B$7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 formatCode="#,##0">
                  <c:v>1</c:v>
                </c:pt>
                <c:pt idx="3" formatCode="#,##0">
                  <c:v>2</c:v>
                </c:pt>
                <c:pt idx="4" formatCode="#,##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E-4AD5-A25D-3C7EB9E5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339600"/>
        <c:axId val="1"/>
      </c:barChart>
      <c:catAx>
        <c:axId val="1334339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433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3001946"/>
            <a:ext cx="5293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9350" y="110401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10495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1 055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1 048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01.08.2023г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32071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7,6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1 048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73,5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33,1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C7E6E28-6AD9-3AB5-EE72-BD2756C50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251996"/>
              </p:ext>
            </p:extLst>
          </p:nvPr>
        </p:nvGraphicFramePr>
        <p:xfrm>
          <a:off x="614765" y="1409946"/>
          <a:ext cx="5308169" cy="417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0705B7F-2FB9-9233-2449-1D054236E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091372"/>
              </p:ext>
            </p:extLst>
          </p:nvPr>
        </p:nvGraphicFramePr>
        <p:xfrm>
          <a:off x="5987513" y="1493750"/>
          <a:ext cx="5481234" cy="414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4EFD5A8-858D-A70F-54AE-1FD735154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64485"/>
              </p:ext>
            </p:extLst>
          </p:nvPr>
        </p:nvGraphicFramePr>
        <p:xfrm>
          <a:off x="637363" y="1398479"/>
          <a:ext cx="5176994" cy="439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735EDAF-8E85-7B9A-B1C8-D962F5215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626074"/>
              </p:ext>
            </p:extLst>
          </p:nvPr>
        </p:nvGraphicFramePr>
        <p:xfrm>
          <a:off x="5688529" y="1450552"/>
          <a:ext cx="5866108" cy="40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Астана,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0D94DBE-B7E7-AFAB-4205-7BBA86E22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43188"/>
              </p:ext>
            </p:extLst>
          </p:nvPr>
        </p:nvGraphicFramePr>
        <p:xfrm>
          <a:off x="609599" y="1571709"/>
          <a:ext cx="5364998" cy="4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EE013E0-6E5C-CEB8-3F35-E58F40D8B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00293"/>
              </p:ext>
            </p:extLst>
          </p:nvPr>
        </p:nvGraphicFramePr>
        <p:xfrm>
          <a:off x="6034005" y="1571710"/>
          <a:ext cx="5176433" cy="400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94102" y="5392023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58909E0-6D7D-9997-C9AC-CA3ED3E17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68424"/>
              </p:ext>
            </p:extLst>
          </p:nvPr>
        </p:nvGraphicFramePr>
        <p:xfrm>
          <a:off x="596685" y="1499282"/>
          <a:ext cx="4773478" cy="371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AB3FBE8-60A9-5D0B-BE3B-610E0DA9B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25743"/>
              </p:ext>
            </p:extLst>
          </p:nvPr>
        </p:nvGraphicFramePr>
        <p:xfrm>
          <a:off x="5819614" y="1477479"/>
          <a:ext cx="4912720" cy="36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01.08.2022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7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977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245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E073BC3-ED0C-5C6B-6F93-1328C4BB1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97384"/>
              </p:ext>
            </p:extLst>
          </p:nvPr>
        </p:nvGraphicFramePr>
        <p:xfrm>
          <a:off x="727846" y="1693671"/>
          <a:ext cx="4915546" cy="352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B057DDD-DB00-D7DA-083A-6CD0710B9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35285"/>
              </p:ext>
            </p:extLst>
          </p:nvPr>
        </p:nvGraphicFramePr>
        <p:xfrm>
          <a:off x="6096000" y="1797803"/>
          <a:ext cx="4915546" cy="337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02498" y="5361176"/>
            <a:ext cx="10932251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"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 dirty="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2CF3DE3-5B03-D94B-EB0B-7011A7AB0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17491"/>
              </p:ext>
            </p:extLst>
          </p:nvPr>
        </p:nvGraphicFramePr>
        <p:xfrm>
          <a:off x="573437" y="1771649"/>
          <a:ext cx="4812224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C9B8C5-E431-D9DD-4FA8-ADA467634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86537"/>
              </p:ext>
            </p:extLst>
          </p:nvPr>
        </p:nvGraphicFramePr>
        <p:xfrm>
          <a:off x="5850610" y="1771649"/>
          <a:ext cx="5253925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01.08.2023г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1 048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73,5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2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200" b="1">
                <a:latin typeface="Century Gothic" panose="020B0502020202020204" pitchFamily="34" charset="0"/>
                <a:cs typeface="Times New Roman" pitchFamily="18" charset="0"/>
              </a:rPr>
              <a:t> 33,1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476359"/>
              </p:ext>
            </p:extLst>
          </p:nvPr>
        </p:nvGraphicFramePr>
        <p:xfrm>
          <a:off x="428625" y="1190655"/>
          <a:ext cx="10699157" cy="404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507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92</cp:revision>
  <cp:lastPrinted>2023-07-13T10:53:47Z</cp:lastPrinted>
  <dcterms:created xsi:type="dcterms:W3CDTF">2023-03-01T03:39:42Z</dcterms:created>
  <dcterms:modified xsi:type="dcterms:W3CDTF">2023-08-23T06:13:32Z</dcterms:modified>
</cp:coreProperties>
</file>